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0" r:id="rId3"/>
    <p:sldId id="295" r:id="rId4"/>
    <p:sldId id="258" r:id="rId5"/>
    <p:sldId id="275" r:id="rId6"/>
    <p:sldId id="309" r:id="rId7"/>
    <p:sldId id="307" r:id="rId8"/>
    <p:sldId id="261" r:id="rId9"/>
    <p:sldId id="289" r:id="rId10"/>
    <p:sldId id="262" r:id="rId11"/>
    <p:sldId id="297" r:id="rId12"/>
    <p:sldId id="311" r:id="rId13"/>
    <p:sldId id="312" r:id="rId14"/>
    <p:sldId id="264" r:id="rId15"/>
    <p:sldId id="265" r:id="rId16"/>
    <p:sldId id="301" r:id="rId17"/>
    <p:sldId id="296" r:id="rId18"/>
    <p:sldId id="31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5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1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6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3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8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2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5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5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5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1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A409-4748-40DC-98AD-249C88C74684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67094-B1FB-4FB0-80EB-F6D43400E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1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88622"/>
            <a:ext cx="10515600" cy="2269067"/>
          </a:xfrm>
        </p:spPr>
        <p:txBody>
          <a:bodyPr>
            <a:normAutofit/>
          </a:bodyPr>
          <a:lstStyle/>
          <a:p>
            <a:pPr algn="ctr"/>
            <a:r>
              <a:rPr lang="az-Latn-A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 </a:t>
            </a:r>
            <a:r>
              <a:rPr lang="az-Latn-A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HDL səviyyəsi - müalicə tələb edirmi?</a:t>
            </a:r>
            <a:br>
              <a:rPr lang="az-Latn-A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3804357"/>
            <a:ext cx="10515600" cy="228529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Rafiq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Yusifli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Ak.C.M.Abdullayev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adına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Elmi-Tədqiqat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Kardiologiya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İnstitutu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Çoxlarını  maraqlandıran sual-</a:t>
            </a:r>
            <a:r>
              <a:rPr lang="az-Latn-A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alkaqol YSLP XS-in miqdarını artırırmı?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45" y="1825624"/>
            <a:ext cx="11604978" cy="503237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Az miqdarda (sutkada 30 q etanol) 3 həftə alkaqol qəbulu qanda YSLP XS </a:t>
            </a:r>
            <a:r>
              <a:rPr lang="az-Latn-A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miqdarını artırır 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(12%,  0,10 </a:t>
            </a:r>
            <a:r>
              <a:rPr lang="az-Latn-A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mmol/l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fibrinogenin miqdarını azaldır, toxumaların insulinə həssaslığın yüksəldir, ÜİX riskini azaldır .</a:t>
            </a:r>
          </a:p>
          <a:p>
            <a:pPr algn="just">
              <a:lnSpc>
                <a:spcPct val="170000"/>
              </a:lnSpc>
            </a:pPr>
            <a:r>
              <a:rPr lang="az-Latn-AZ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Güman olunan  mexanizmləri 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-qara ciyərdə lipoproteidlərin sintezinin artması, YSLP-in dövr edən qandan xaricolmasının ləngiməsi.</a:t>
            </a:r>
            <a:endParaRPr lang="az-Latn-AZ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az-Latn-AZ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z-Latn-AZ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Nəticə</a:t>
            </a:r>
            <a:r>
              <a:rPr lang="az-Latn-AZ" sz="1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az-Latn-A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Amma </a:t>
            </a:r>
            <a:r>
              <a:rPr lang="az-Latn-A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alkaqolun sosial mühitdə yaratdığı xoşagəlməz  hadisələrin baş verməsi, xüsuslə, əvvəl spirtli içki </a:t>
            </a:r>
            <a:r>
              <a:rPr lang="az-Latn-AZ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içməyən </a:t>
            </a:r>
            <a:r>
              <a:rPr lang="az-Latn-A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xəstələrə belə məsləhət verməkdən  həkimləri </a:t>
            </a:r>
            <a:r>
              <a:rPr lang="az-Latn-AZ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çəkinməlidirlər!</a:t>
            </a:r>
            <a:r>
              <a:rPr lang="az-Latn-AZ" sz="11200" b="1" dirty="0" smtClean="0"/>
              <a:t/>
            </a:r>
            <a:br>
              <a:rPr lang="az-Latn-AZ" sz="11200" b="1" dirty="0" smtClean="0"/>
            </a:br>
            <a:endParaRPr lang="az-Latn-AZ" sz="11200" b="1" dirty="0" smtClean="0"/>
          </a:p>
          <a:p>
            <a:pPr algn="just"/>
            <a:endParaRPr lang="az-Latn-AZ" dirty="0">
              <a:solidFill>
                <a:srgbClr val="FF0000"/>
              </a:solidFill>
            </a:endParaRPr>
          </a:p>
          <a:p>
            <a:pPr algn="just"/>
            <a:r>
              <a:rPr lang="en-US" sz="6200" i="1" dirty="0" smtClean="0">
                <a:solidFill>
                  <a:schemeClr val="accent5"/>
                </a:solidFill>
              </a:rPr>
              <a:t>Moderate </a:t>
            </a:r>
            <a:r>
              <a:rPr lang="en-US" sz="6200" i="1" dirty="0">
                <a:solidFill>
                  <a:schemeClr val="accent5"/>
                </a:solidFill>
              </a:rPr>
              <a:t>alcohol intake and lower risk of coronary heart disease: meta-analysis of effects on lipids and </a:t>
            </a:r>
            <a:r>
              <a:rPr lang="en-US" sz="6200" i="1" dirty="0" err="1">
                <a:solidFill>
                  <a:schemeClr val="accent5"/>
                </a:solidFill>
              </a:rPr>
              <a:t>haemostatic</a:t>
            </a:r>
            <a:r>
              <a:rPr lang="en-US" sz="6200" i="1" dirty="0">
                <a:solidFill>
                  <a:schemeClr val="accent5"/>
                </a:solidFill>
              </a:rPr>
              <a:t> factors / E.B. </a:t>
            </a:r>
            <a:r>
              <a:rPr lang="en-US" sz="6200" i="1" dirty="0" err="1">
                <a:solidFill>
                  <a:schemeClr val="accent5"/>
                </a:solidFill>
              </a:rPr>
              <a:t>Rimm</a:t>
            </a:r>
            <a:r>
              <a:rPr lang="en-US" sz="6200" i="1" dirty="0">
                <a:solidFill>
                  <a:schemeClr val="accent5"/>
                </a:solidFill>
              </a:rPr>
              <a:t>, P. Williams, K. </a:t>
            </a:r>
            <a:r>
              <a:rPr lang="en-US" sz="6200" i="1" dirty="0" err="1">
                <a:solidFill>
                  <a:schemeClr val="accent5"/>
                </a:solidFill>
              </a:rPr>
              <a:t>Fosher</a:t>
            </a:r>
            <a:r>
              <a:rPr lang="en-US" sz="6200" i="1" dirty="0">
                <a:solidFill>
                  <a:schemeClr val="accent5"/>
                </a:solidFill>
              </a:rPr>
              <a:t> et al. // BMJ. – 1999. – V. 319. – P. 1523–1528</a:t>
            </a:r>
            <a:r>
              <a:rPr lang="en-US" sz="6200" i="1" dirty="0" smtClean="0">
                <a:solidFill>
                  <a:schemeClr val="accent5"/>
                </a:solidFill>
              </a:rPr>
              <a:t>.</a:t>
            </a:r>
            <a:endParaRPr lang="ru-RU" sz="62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3" y="79022"/>
            <a:ext cx="10981267" cy="1128889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Hansı hipolipidemik preparatlar YSLP miqdarını artıra bilir?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93358"/>
            <a:ext cx="10515600" cy="4351338"/>
          </a:xfrm>
        </p:spPr>
        <p:txBody>
          <a:bodyPr>
            <a:normAutofit/>
          </a:bodyPr>
          <a:lstStyle/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Nikotin turşusu</a:t>
            </a:r>
            <a:endParaRPr lang="az-Latn-A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Fibratlar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Statinlər</a:t>
            </a:r>
          </a:p>
          <a:p>
            <a:endParaRPr lang="az-Latn-A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və son illər istifadəsinə cəhd olunan  digər preparatlar</a:t>
            </a:r>
          </a:p>
          <a:p>
            <a:endParaRPr lang="az-Latn-A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Nikotin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turşusu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67" y="1365956"/>
            <a:ext cx="11015133" cy="4799718"/>
          </a:xfrm>
        </p:spPr>
        <p:txBody>
          <a:bodyPr>
            <a:norm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Nikotin turşusunun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hipolipidemik effekti  yüksək doza ilə (1,0 –dan çox) almaq mümkündür. Təsiri antilipolitik effekti ilə izah olunur.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YSLP 20-30% artıra bilir.TQ miqdarını40-50%,ASLP 20% azalda bilir.</a:t>
            </a:r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Retard formaları daha effektlidir, asan götürülür, yana təsirləri az olur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az-Lat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McKenney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New perspectives on the use of niacin in the treatment of lipid disorders / J. </a:t>
            </a:r>
            <a:r>
              <a:rPr lang="en-US" sz="2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McKenney</a:t>
            </a:r>
            <a:r>
              <a:rPr lang="en-US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Arch. Intern. Med. – 2004. – V. 164. – P. 697–705</a:t>
            </a:r>
            <a:endParaRPr lang="az-Latn-AZ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42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Statinlər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z-Latn-A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Statinlər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əsasən ASLP XS miqdarını azaldır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Xüsusilə Rozuvastatin  doza 10-40 mq dozası  YSLP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miqdarını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3-15%    </a:t>
            </a:r>
            <a:r>
              <a:rPr lang="az-Latn-A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artıra bilir, amma bu yüksəlmənin aterosklerozun azalmasında roluna aid sübutlar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yoxdur.</a:t>
            </a:r>
            <a:endParaRPr lang="az-Latn-A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Xüsusilə Statinlər və Nikotin turşusunun kombinasiyası kardiovaskulyar riski azaltmaq üçün rasional kombinasiya hesab edilir! Həm ASLPXS miqdarını azaldır, həm də YSLP miqdarını yüksəldir</a:t>
            </a: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az-Latn-A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z-Latn-A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Chapman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Bejond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LDL-cholesterol reduction: the way ahead in managing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dyslipidaemia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J. Chapman // Eur. Heart J. – 2005. – V. 7 (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Suppl.F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– P. F56–F62.</a:t>
            </a:r>
            <a:endParaRPr lang="az-Latn-A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4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Asipimoks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Kimyəvi quruluşu nikotin turşusuna yaxındır. Lipolizin uzun müddətli inhibitorudur nikotin turşusunun effektindən 10 dəfə yüksəkdir</a:t>
            </a:r>
          </a:p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Lipolizi 9-10 saat aşağı salır</a:t>
            </a:r>
          </a:p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TQ miqdarını azaldır,  YSLP XS miqdarını 10%  yüksəldir, ASLP XS    katobolizmini 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surətləndirir.</a:t>
            </a:r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err="1"/>
          </a:p>
        </p:txBody>
      </p:sp>
    </p:spTree>
    <p:extLst>
      <p:ext uri="{BB962C8B-B14F-4D97-AF65-F5344CB8AC3E}">
        <p14:creationId xmlns:p14="http://schemas.microsoft.com/office/powerpoint/2010/main" val="6101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NİASPAN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Maksimal dozada 1000 mq /sut ÜSLP XS səviyyəsini 24%-ə qədər yüksəldə bilir.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Əlavə olaraq   TQ, lipoprotein (a), ASLP XS miqdarını aşağı salır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Preparatın statinlərlə birlikdə qəbulu ASLP XS miqdarını daha çox düşməsinə səbəb </a:t>
            </a: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olur. </a:t>
            </a:r>
            <a:endParaRPr lang="az-Latn-A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az-Latn-AZ" dirty="0"/>
          </a:p>
          <a:p>
            <a:endParaRPr lang="az-Latn-AZ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5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90311"/>
            <a:ext cx="11311467" cy="778933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Fenofibratlar – FIELD tədqiqatının               nəticələri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133" y="1354666"/>
            <a:ext cx="10879667" cy="5503333"/>
          </a:xfrm>
        </p:spPr>
        <p:txBody>
          <a:bodyPr>
            <a:normAutofit fontScale="85000" lnSpcReduction="20000"/>
          </a:bodyPr>
          <a:lstStyle/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ŞD və mülayim koronar riskli xəstələrdə Fenofibratla müalicə makrodamar hadisələri 20%, mikrodamar hadisələri 30% azaltmışdır. 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aylıq müalicə YSLP XS 5% artırmış, ümumi XS və ASLPXS 12% ,TQ 28 % azaltmışdır (1).  </a:t>
            </a:r>
          </a:p>
          <a:p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DAIS</a:t>
            </a: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(Diabetes Atherosclerosis Regression Study) tədqiqatında angioqrafik nəzarətlə ŞD-2 xəstələrdə 200 mq fenofibratla müalicə aparılmışdır. 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38 aydan sonra alınan nəticələr: 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Ümumi XS azalıb 10%, TQ azalıb 29%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ASLP XS azalıb 8%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YSLP XS artıb 6%</a:t>
            </a:r>
          </a:p>
          <a:p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Fenofibrat qrupunda koronar aterosklerozun proqressivləşməsi 42 % azalmışdır (2)</a:t>
            </a:r>
            <a:endParaRPr lang="az-Latn-AZ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i="1" dirty="0" smtClean="0">
                <a:solidFill>
                  <a:srgbClr val="0070C0"/>
                </a:solidFill>
              </a:rPr>
              <a:t>Мамедов </a:t>
            </a:r>
            <a:r>
              <a:rPr lang="ru-RU" sz="1900" i="1" dirty="0">
                <a:solidFill>
                  <a:srgbClr val="0070C0"/>
                </a:solidFill>
              </a:rPr>
              <a:t>М. Н. Целесообразность применения </a:t>
            </a:r>
            <a:r>
              <a:rPr lang="ru-RU" sz="1900" i="1" dirty="0" err="1">
                <a:solidFill>
                  <a:srgbClr val="0070C0"/>
                </a:solidFill>
              </a:rPr>
              <a:t>фибратов</a:t>
            </a:r>
            <a:r>
              <a:rPr lang="ru-RU" sz="1900" i="1" dirty="0">
                <a:solidFill>
                  <a:srgbClr val="0070C0"/>
                </a:solidFill>
              </a:rPr>
              <a:t> для первичной и вторичной профилактики сердечно-сосудистых осложнений / М. Н. Мамедов // </a:t>
            </a:r>
            <a:r>
              <a:rPr lang="ru-RU" sz="1900" i="1" dirty="0" err="1">
                <a:solidFill>
                  <a:srgbClr val="0070C0"/>
                </a:solidFill>
              </a:rPr>
              <a:t>Кардиол</a:t>
            </a:r>
            <a:r>
              <a:rPr lang="ru-RU" sz="1900" i="1" dirty="0">
                <a:solidFill>
                  <a:srgbClr val="0070C0"/>
                </a:solidFill>
              </a:rPr>
              <a:t>. – 2006. – №12. – С. 39–47</a:t>
            </a:r>
            <a:r>
              <a:rPr lang="ru-RU" sz="1900" i="1" dirty="0" smtClean="0">
                <a:solidFill>
                  <a:srgbClr val="0070C0"/>
                </a:solidFill>
              </a:rPr>
              <a:t>. </a:t>
            </a:r>
            <a:endParaRPr lang="az-Latn-AZ" sz="1900" i="1" dirty="0" smtClean="0">
              <a:solidFill>
                <a:srgbClr val="0070C0"/>
              </a:solidFill>
            </a:endParaRPr>
          </a:p>
          <a:p>
            <a:r>
              <a:rPr lang="ru-RU" sz="1900" i="1" dirty="0" err="1" smtClean="0">
                <a:solidFill>
                  <a:srgbClr val="0070C0"/>
                </a:solidFill>
              </a:rPr>
              <a:t>Доборджгинидзе</a:t>
            </a:r>
            <a:r>
              <a:rPr lang="ru-RU" sz="1900" i="1" dirty="0" smtClean="0">
                <a:solidFill>
                  <a:srgbClr val="0070C0"/>
                </a:solidFill>
              </a:rPr>
              <a:t> Л.М.  </a:t>
            </a:r>
            <a:r>
              <a:rPr lang="ru-RU" sz="1900" i="1" dirty="0" err="1" smtClean="0">
                <a:solidFill>
                  <a:srgbClr val="0070C0"/>
                </a:solidFill>
              </a:rPr>
              <a:t>Фибраты</a:t>
            </a:r>
            <a:r>
              <a:rPr lang="ru-RU" sz="1900" i="1" dirty="0" smtClean="0">
                <a:solidFill>
                  <a:srgbClr val="0070C0"/>
                </a:solidFill>
              </a:rPr>
              <a:t>: механизмы действия, влияние на уровень липидов и липопротеинов, на риск коронарных событий. Часть ІІ: </a:t>
            </a:r>
            <a:r>
              <a:rPr lang="ru-RU" sz="1900" i="1" dirty="0" err="1" smtClean="0">
                <a:solidFill>
                  <a:srgbClr val="0070C0"/>
                </a:solidFill>
              </a:rPr>
              <a:t>фенофибрат</a:t>
            </a:r>
            <a:r>
              <a:rPr lang="ru-RU" sz="1900" i="1" dirty="0" smtClean="0">
                <a:solidFill>
                  <a:srgbClr val="0070C0"/>
                </a:solidFill>
              </a:rPr>
              <a:t> / Л.М.  </a:t>
            </a:r>
            <a:r>
              <a:rPr lang="ru-RU" sz="1900" i="1" dirty="0" err="1" smtClean="0">
                <a:solidFill>
                  <a:srgbClr val="0070C0"/>
                </a:solidFill>
              </a:rPr>
              <a:t>Доборджгинидзе</a:t>
            </a:r>
            <a:r>
              <a:rPr lang="ru-RU" sz="1900" i="1" dirty="0" smtClean="0">
                <a:solidFill>
                  <a:srgbClr val="0070C0"/>
                </a:solidFill>
              </a:rPr>
              <a:t> // </a:t>
            </a:r>
            <a:r>
              <a:rPr lang="ru-RU" sz="1900" i="1" dirty="0" err="1" smtClean="0">
                <a:solidFill>
                  <a:srgbClr val="0070C0"/>
                </a:solidFill>
              </a:rPr>
              <a:t>Кардиол</a:t>
            </a:r>
            <a:r>
              <a:rPr lang="ru-RU" sz="1900" i="1" dirty="0" smtClean="0">
                <a:solidFill>
                  <a:srgbClr val="0070C0"/>
                </a:solidFill>
              </a:rPr>
              <a:t>. – 2004. – №3. – С. 87–93.</a:t>
            </a:r>
            <a:endParaRPr lang="az-Latn-AZ" sz="1900" i="1" dirty="0" smtClean="0">
              <a:solidFill>
                <a:srgbClr val="0070C0"/>
              </a:solidFill>
            </a:endParaRPr>
          </a:p>
          <a:p>
            <a:endParaRPr lang="ru-RU" i="1" dirty="0">
              <a:solidFill>
                <a:srgbClr val="0070C0"/>
              </a:solidFill>
            </a:endParaRPr>
          </a:p>
          <a:p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9555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66" y="365125"/>
            <a:ext cx="10405533" cy="1449211"/>
          </a:xfrm>
        </p:spPr>
        <p:txBody>
          <a:bodyPr>
            <a:normAutofit fontScale="90000"/>
          </a:bodyPr>
          <a:lstStyle/>
          <a:p>
            <a:pPr algn="ctr"/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YSLP səviyyəsini  yüksəltmək nə qədər effektli müalicədir</a:t>
            </a:r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z-Latn-A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Aşağı HDL səviyyəsi 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–müalicə </a:t>
            </a:r>
            <a:r>
              <a:rPr lang="az-Latn-A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(xüsusi, ayrıca, spesifik)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tələb edirmi?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3" y="2257778"/>
            <a:ext cx="10148711" cy="46002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az-Latn-AZ" sz="7400" i="1" dirty="0" smtClean="0"/>
              <a:t>                          </a:t>
            </a:r>
            <a:endParaRPr lang="az-Latn-AZ" sz="7400" i="1" dirty="0" smtClean="0"/>
          </a:p>
          <a:p>
            <a:pPr marL="0" indent="0">
              <a:buNone/>
            </a:pPr>
            <a:r>
              <a:rPr lang="az-Latn-AZ" sz="7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7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7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7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 (University of Maryland Medical Center)</a:t>
            </a:r>
            <a:r>
              <a:rPr lang="az-Latn-AZ" sz="7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7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az-Latn-AZ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 YSLP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kardio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protektiv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rolunu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inkar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etmirik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lakin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xüsusiyyəti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qədər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şişirdilib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ASLP XS-in aşağı salınmasının ürək-damar hadisələrini azaltmaq effekti olduğundan  fərqli olaraq YSLP –in belə xüsusiyyət olduğunu deməyə əsas yoxdur!</a:t>
            </a:r>
            <a:endParaRPr lang="az-Latn-AZ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İzolə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olaraq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YSLP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miqdarının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yüksə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ldilməsi 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ASLP 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XS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TQ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miqdarının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assosasiya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olunmursa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kardioprotektivliyi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nəzərəçarpan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dərəcədə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olmur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70000"/>
              </a:lnSpc>
            </a:pP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Qanın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lipid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spektrini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təhlil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edərkən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birinci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olaraq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ASLP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TQ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səviyyəsinə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ancaq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sonra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YSLP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səviyyəsinə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diqqət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yetirmək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lazımdır</a:t>
            </a:r>
            <a:r>
              <a:rPr lang="az-Latn-AZ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az-Latn-A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«Circulation: Cardiovascular Quality and Outcomes».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89" y="1"/>
            <a:ext cx="10529711" cy="869243"/>
          </a:xfrm>
        </p:spPr>
        <p:txBody>
          <a:bodyPr/>
          <a:lstStyle/>
          <a:p>
            <a:r>
              <a:rPr lang="az-Latn-A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Diqqətinizə görə təşəkkür edirəm!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69244"/>
            <a:ext cx="12191999" cy="59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955" y="116769"/>
            <a:ext cx="10515600" cy="1325563"/>
          </a:xfrm>
        </p:spPr>
        <p:txBody>
          <a:bodyPr/>
          <a:lstStyle/>
          <a:p>
            <a:r>
              <a:rPr lang="az-Latn-AZ" dirty="0" smtClean="0"/>
              <a:t>            </a:t>
            </a:r>
            <a:r>
              <a:rPr lang="az-Latn-AZ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Təqdimatın      planı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600" y="1927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z-Latn-AZ" b="1" dirty="0" smtClean="0"/>
              <a:t> </a:t>
            </a: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 YSLP-ə diqqət nədən yarandı?</a:t>
            </a:r>
            <a:endParaRPr lang="az-Latn-A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z-Latn-A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YSLP-in miqdarının yüksəltmək üçün aparılan tədqiqatlar?</a:t>
            </a:r>
          </a:p>
          <a:p>
            <a:pPr marL="0" indent="0">
              <a:buNone/>
            </a:pPr>
            <a:endParaRPr lang="az-Latn-A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z-Latn-A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3) Son müşahidələr nə göstərdi?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1" y="191910"/>
            <a:ext cx="11785600" cy="1038579"/>
          </a:xfrm>
        </p:spPr>
        <p:txBody>
          <a:bodyPr>
            <a:normAutofit/>
          </a:bodyPr>
          <a:lstStyle/>
          <a:p>
            <a:pPr algn="ctr"/>
            <a:r>
              <a:rPr lang="az-Latn-AZ" b="1" dirty="0" smtClean="0">
                <a:solidFill>
                  <a:srgbClr val="FF0000"/>
                </a:solidFill>
              </a:rPr>
              <a:t>  </a:t>
            </a:r>
            <a:r>
              <a:rPr lang="az-Latn-A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YSLP -ə diqqət nədən yarandı?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12" y="1230489"/>
            <a:ext cx="11514666" cy="657577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Qoruyucu 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 müalicəvi təbabətin nailiyyətlərinə, o cümlədən statinlərin aqressiv  tətbiqi ilə ASLP XS miqdarını ciddi aşağı salınmasına baxmayaraq, hətta inkişaf etmiş ölkələrdə də, ölümün, xəstələnmənin və əlilliyin əsas səbəbi ürək-damar xəstəlikləri, xüsusilə, ÜİX-dir. </a:t>
            </a:r>
          </a:p>
          <a:p>
            <a:pPr marL="0" indent="0" algn="just">
              <a:buNone/>
            </a:pP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Müşahidələr göstərdi ki, YSLP miqdarının aşağılığı ən geniş yayılmış lipid mübadilə pozulmasıdır!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Ona </a:t>
            </a:r>
            <a:r>
              <a:rPr lang="az-Latn-A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görə qalıq 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kardiovaskulyar risk kimi, </a:t>
            </a:r>
            <a:r>
              <a:rPr lang="az-Latn-AZ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digər  amillər və cümlədən YSLP-in 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aşağı olmasna diqqət artmışdır.</a:t>
            </a:r>
          </a:p>
          <a:p>
            <a:pPr marL="0" indent="0" algn="just">
              <a:buNone/>
            </a:pPr>
            <a:r>
              <a:rPr lang="az-Latn-AZ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z-Latn-AZ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az-Latn-AZ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yüksək koronar risk ola bilərmi?</a:t>
            </a:r>
          </a:p>
          <a:p>
            <a:pPr marL="0" indent="0" algn="just">
              <a:buNone/>
            </a:pPr>
            <a:endParaRPr lang="az-Latn-AZ" sz="40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n-US" sz="7200" dirty="0">
                <a:solidFill>
                  <a:srgbClr val="0070C0"/>
                </a:solidFill>
              </a:rPr>
              <a:t/>
            </a:r>
            <a:br>
              <a:rPr lang="en-US" sz="7200" dirty="0">
                <a:solidFill>
                  <a:srgbClr val="0070C0"/>
                </a:solidFill>
              </a:rPr>
            </a:br>
            <a:r>
              <a:rPr lang="en-US" sz="7200" i="1" dirty="0">
                <a:solidFill>
                  <a:srgbClr val="0070C0"/>
                </a:solidFill>
              </a:rPr>
              <a:t>I.M. Singh , M.H. </a:t>
            </a:r>
            <a:r>
              <a:rPr lang="en-US" sz="7200" i="1" dirty="0" err="1">
                <a:solidFill>
                  <a:srgbClr val="0070C0"/>
                </a:solidFill>
              </a:rPr>
              <a:t>Shishehbor</a:t>
            </a:r>
            <a:r>
              <a:rPr lang="en-US" sz="7200" i="1" dirty="0">
                <a:solidFill>
                  <a:srgbClr val="0070C0"/>
                </a:solidFill>
              </a:rPr>
              <a:t> , B.J. Ansell </a:t>
            </a:r>
          </a:p>
          <a:p>
            <a:pPr algn="just"/>
            <a:r>
              <a:rPr lang="ru-RU" sz="7200" i="1" dirty="0" smtClean="0">
                <a:solidFill>
                  <a:srgbClr val="0070C0"/>
                </a:solidFill>
              </a:rPr>
              <a:t>Липопротеиды </a:t>
            </a:r>
            <a:r>
              <a:rPr lang="ru-RU" sz="7200" i="1" dirty="0">
                <a:solidFill>
                  <a:srgbClr val="0070C0"/>
                </a:solidFill>
              </a:rPr>
              <a:t>высокой плотности как цель терапии: систематический обзор </a:t>
            </a:r>
            <a:r>
              <a:rPr lang="ru-RU" sz="7200" i="1" dirty="0" smtClean="0">
                <a:solidFill>
                  <a:srgbClr val="0070C0"/>
                </a:solidFill>
              </a:rPr>
              <a:t>исследований</a:t>
            </a:r>
            <a:endParaRPr lang="ru-RU" sz="7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044" y="0"/>
            <a:ext cx="10179755" cy="784974"/>
          </a:xfrm>
        </p:spPr>
        <p:txBody>
          <a:bodyPr>
            <a:normAutofit/>
          </a:bodyPr>
          <a:lstStyle/>
          <a:p>
            <a:r>
              <a:rPr lang="az-Latn-A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YSLP</a:t>
            </a:r>
            <a:r>
              <a:rPr lang="az-Latn-A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 az olması 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z-Latn-A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yüksək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koronar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r>
              <a:rPr lang="az-Latn-A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56" y="634803"/>
            <a:ext cx="11684001" cy="622319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az-Latn-A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Freminqem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tədqiqatı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(1976) </a:t>
            </a:r>
            <a:r>
              <a:rPr lang="az-Latn-AZ" sz="8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işilərdə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YSLP XS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miqdarının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&lt;40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/dl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qadınlarda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50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/dl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müstəqil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koronar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ölüm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kimi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hesab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edilmişdir</a:t>
            </a:r>
            <a:r>
              <a:rPr lang="az-Latn-A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(1) </a:t>
            </a:r>
          </a:p>
          <a:p>
            <a:pPr>
              <a:lnSpc>
                <a:spcPct val="120000"/>
              </a:lnSpc>
            </a:pPr>
            <a:r>
              <a:rPr lang="az-Latn-AZ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PROCAM (Prospective Cardiovascular Munster Study)</a:t>
            </a:r>
            <a:r>
              <a:rPr lang="az-Latn-A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hətta digər risk amilləri aradan qaldırılsa da, YSLP XC aşağılğı ilə KVR yüksəkliyi arasında əlaqə olduğunu göstərmişdir  (2) </a:t>
            </a:r>
          </a:p>
          <a:p>
            <a:pPr>
              <a:lnSpc>
                <a:spcPct val="170000"/>
              </a:lnSpc>
            </a:pPr>
            <a:r>
              <a:rPr lang="az-Latn-A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Qafqaz  əhalisinin 2/3,  afrikaamaerika irqindən olanların 2/5-də  YSLP azlığı müşahidə edilmişdir (</a:t>
            </a:r>
            <a:r>
              <a:rPr lang="az-Latn-AZ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3)!</a:t>
            </a:r>
          </a:p>
          <a:p>
            <a:r>
              <a:rPr lang="az-Latn-A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Türkiyədə NCEP meyarlarına əsasən aparılmış araşdırmadan müəyyən edilib ki, yaşı 40-60 arası olanlar arasında metabolik sindrom (aşağı YSLP) kişilərdə 27%, qadınlarda 39% hallarda rast gəlinir (2002-ci il). </a:t>
            </a:r>
          </a:p>
          <a:p>
            <a:r>
              <a:rPr lang="az-Latn-AZ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Finlyandiyada isə 42-60 yaşlı kişilər arasında metabolik sindrom 14% hallarda (2002-ci il) qeydə alınıb.</a:t>
            </a:r>
          </a:p>
          <a:p>
            <a:endParaRPr lang="az-Latn-AZ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Ak. C.M. Abdullayev adına Elmi -Tədqiqat Kardiologiya İnstitutunda 2022-ci ildə 6 minə qədər şəxsdə  lipidlərin səviyyəsi yoxlanılmış və hər 1000 nəfərin 600-dən çoxunda  (2/3-də) YSLP miqdarı normadan aşağı olmuşdur</a:t>
            </a:r>
            <a:r>
              <a:rPr lang="az-Latn-AZ" sz="6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az-Latn-AZ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YSLP miqdarının 35 mq/dl olanlarda ÜDX </a:t>
            </a:r>
            <a:r>
              <a:rPr lang="az-Latn-AZ" sz="1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riski </a:t>
            </a:r>
            <a:r>
              <a:rPr lang="az-Latn-AZ" sz="1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mq/dl olanlardan 8 dəfə yüksək olduğu müşahidə edilmişdir!</a:t>
            </a:r>
            <a:endParaRPr lang="az-Latn-AZ" sz="1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z-Latn-AZ" sz="3800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Barter P. The role of HDL-cholesterol in preventing atherosclerotic disease / P. Barter // Eur. Heart J. – 2005. – V. 7 (</a:t>
            </a:r>
            <a:r>
              <a:rPr lang="en-US" sz="3800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Suppl.F</a:t>
            </a:r>
            <a:r>
              <a:rPr lang="en-US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– P. F4–F8</a:t>
            </a:r>
            <a:endParaRPr lang="az-Latn-AZ" sz="3800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3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z-Latn-AZ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2)High-density lipiprotein cholesterol as a predictor of coronary heart disease risk. The PROCAM experience and pathophysiological implications for reverse cholesterol transport/G. Assmann, H. Schulte, A. von Eckardstein et al. // Atherosclerosis. – 1996. – V. 124 (Suppl.). – P. S11–S20.</a:t>
            </a:r>
          </a:p>
          <a:p>
            <a:r>
              <a:rPr lang="az-Latn-AZ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z-Latn-AZ" sz="38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)Distribution of lipids in 8,500 men with coronary artery disease (2). Department of Veterans Affairs HDL Intervention Trial Study Group / H.B. </a:t>
            </a:r>
            <a:r>
              <a:rPr lang="en-US" sz="3800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Rubins</a:t>
            </a:r>
            <a:r>
              <a:rPr lang="en-US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S.J. Robins, D. Collins et al. // Am. J. </a:t>
            </a:r>
            <a:r>
              <a:rPr lang="en-US" sz="3800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38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1995. – V. 75. – P. 1196–1201</a:t>
            </a:r>
            <a:endParaRPr lang="ru-RU" sz="3800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057422" y="1027289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910667" y="107300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507566" y="150171"/>
            <a:ext cx="7563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956386" y="1027289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7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789" y="-383822"/>
            <a:ext cx="10552289" cy="1388535"/>
          </a:xfrm>
        </p:spPr>
        <p:txBody>
          <a:bodyPr>
            <a:normAutofit/>
          </a:bodyPr>
          <a:lstStyle/>
          <a:p>
            <a:r>
              <a:rPr lang="az-Latn-AZ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2" b="28895"/>
          <a:stretch/>
        </p:blipFill>
        <p:spPr>
          <a:xfrm>
            <a:off x="0" y="1938992"/>
            <a:ext cx="12192000" cy="49190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044" y="0"/>
            <a:ext cx="118871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YSLP total XS-in tərkib hissəsidir,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eritrositlərdə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qaraciyərdə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sintez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olunur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vaxt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tərkibində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xolesterin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olmur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əsas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fəaliyyəti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divarından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digər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toxumalardan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LDL XS-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ciyərə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daşımaqdır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bununla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vazoprotektiv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kardioprotektiv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antiaterogen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təsir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göstərir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z-Latn-A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Qaraciyərdən XS ödlə xaric olur və bir hissəsi  steroid hormonların sintezində iştirak edir.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29183"/>
            <a:ext cx="11390489" cy="66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845"/>
            <a:ext cx="12192000" cy="70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2" y="0"/>
            <a:ext cx="11176001" cy="1128890"/>
          </a:xfrm>
        </p:spPr>
        <p:txBody>
          <a:bodyPr/>
          <a:lstStyle/>
          <a:p>
            <a:r>
              <a:rPr lang="az-Latn-A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YSLP XS aşağı olmasına nə təsir edə bilər?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911" y="1230489"/>
            <a:ext cx="10653889" cy="49464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az-Latn-A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az-Latn-AZ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Etioloji amillər: </a:t>
            </a:r>
          </a:p>
          <a:p>
            <a:pPr marL="0" indent="0">
              <a:buNone/>
            </a:pPr>
            <a:r>
              <a:rPr lang="az-Latn-A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az-Latn-A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İnsulinə rezistentlik;</a:t>
            </a:r>
          </a:p>
          <a:p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Metabolik sindrom ;</a:t>
            </a:r>
            <a:endParaRPr lang="az-Latn-AZ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Şəkətli diabet ;</a:t>
            </a:r>
            <a:endParaRPr lang="az-Latn-AZ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P</a:t>
            </a:r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iylənmə ;</a:t>
            </a:r>
            <a:endParaRPr lang="az-Latn-AZ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Hipodinamiya;</a:t>
            </a:r>
            <a:endParaRPr lang="az-Latn-AZ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Karbohidrat qidaların çox qəbulu  (sutkalıq </a:t>
            </a:r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kalorajın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60 % ) ;</a:t>
            </a:r>
            <a:endParaRPr lang="az-Latn-AZ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-adrenoblokatorların, anabolik steroidlərin, hestagenlərin və s. </a:t>
            </a:r>
            <a:r>
              <a:rPr lang="az-Latn-AZ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dərmanların  qəbulu;</a:t>
            </a:r>
            <a:endParaRPr lang="ru-RU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az-Latn-AZ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Siqaret çəkmə</a:t>
            </a:r>
          </a:p>
          <a:p>
            <a:pPr marL="0" indent="0">
              <a:buNone/>
            </a:pPr>
            <a:r>
              <a:rPr lang="az-Latn-AZ" dirty="0" smtClean="0"/>
              <a:t> </a:t>
            </a:r>
            <a:endParaRPr lang="ru-RU" dirty="0" smtClean="0"/>
          </a:p>
          <a:p>
            <a:r>
              <a:rPr lang="az-Latn-AZ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z-Latn-AZ" sz="7200" dirty="0" smtClean="0"/>
              <a:t> </a:t>
            </a:r>
            <a:endParaRPr lang="ru-RU" dirty="0"/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z-Latn-AZ" dirty="0" smtClean="0">
                <a:solidFill>
                  <a:srgbClr val="0070C0"/>
                </a:solidFill>
              </a:rPr>
              <a:t>                                           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Лутай</a:t>
            </a:r>
            <a:r>
              <a:rPr lang="ru-RU" dirty="0" smtClean="0">
                <a:solidFill>
                  <a:srgbClr val="0070C0"/>
                </a:solidFill>
              </a:rPr>
              <a:t> М. И </a:t>
            </a:r>
            <a:r>
              <a:rPr lang="ru-RU" dirty="0" err="1" smtClean="0">
                <a:solidFill>
                  <a:srgbClr val="0070C0"/>
                </a:solidFill>
              </a:rPr>
              <a:t>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соав</a:t>
            </a:r>
            <a:r>
              <a:rPr lang="ru-RU" dirty="0" smtClean="0">
                <a:solidFill>
                  <a:srgbClr val="0070C0"/>
                </a:solidFill>
              </a:rPr>
              <a:t>.,  Нова медицина. – 2003. – №4(9). – С. 50–59.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-135467"/>
            <a:ext cx="10270066" cy="1061155"/>
          </a:xfrm>
        </p:spPr>
        <p:txBody>
          <a:bodyPr>
            <a:noAutofit/>
          </a:bodyPr>
          <a:lstStyle/>
          <a:p>
            <a:r>
              <a:rPr lang="az-Latn-AZ" sz="3600" dirty="0" smtClean="0"/>
              <a:t> </a:t>
            </a:r>
            <a:r>
              <a:rPr lang="az-Latn-AZ" sz="3600" dirty="0" smtClean="0"/>
              <a:t/>
            </a:r>
            <a:br>
              <a:rPr lang="az-Latn-AZ" sz="3600" dirty="0" smtClean="0"/>
            </a:br>
            <a:r>
              <a:rPr lang="az-Latn-AZ" sz="3600" dirty="0"/>
              <a:t/>
            </a:r>
            <a:br>
              <a:rPr lang="az-Latn-AZ" sz="3600" dirty="0"/>
            </a:br>
            <a:r>
              <a:rPr lang="az-Latn-AZ" sz="3600" dirty="0" smtClean="0"/>
              <a:t>   </a:t>
            </a:r>
            <a:r>
              <a:rPr lang="az-Latn-A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YSLP </a:t>
            </a:r>
            <a:r>
              <a:rPr lang="az-Latn-AZ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XS miqdarını necə yüksəldək(qeyri dərman vasitələri)?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222" y="564444"/>
            <a:ext cx="11909777" cy="669431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az-Latn-A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Düzgün qidalanmaq-xüsusilə heyvani mənşəli qidalar, yağların qəbulunu azaltmaq;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Bədən çəkisinin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azaldılması: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-piylənməsi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artıq çəkisi olanlar (BKƏ 24-25) hədəf səviyyəyə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çatmaq üçün ayda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kq çəki azaltmalıdırlar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Siqaretdən imtina hətta heç bir digər tədbir görmədən YSLP 4 mq/dl yüksəldir</a:t>
            </a:r>
          </a:p>
          <a:p>
            <a:pPr>
              <a:lnSpc>
                <a:spcPct val="170000"/>
              </a:lnSpc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Dinamik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dmanla, xüsusilə, aerob şəraitdə müntəzəm məşğul olmaq orqanizmdə YSLP miqdarını 5%-ə qədər yüksəldir. </a:t>
            </a: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Bunun  ilk 2 ay ərzində müşahidə etmək olur!</a:t>
            </a:r>
          </a:p>
          <a:p>
            <a:pPr>
              <a:lnSpc>
                <a:spcPct val="170000"/>
              </a:lnSpc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Ən azı həftənin 5 günü və hər gün  30 dəqiqədən (həftədə 120 dəqiqədən) az olmayaraq lazımdır.</a:t>
            </a:r>
          </a:p>
        </p:txBody>
      </p:sp>
    </p:spTree>
    <p:extLst>
      <p:ext uri="{BB962C8B-B14F-4D97-AF65-F5344CB8AC3E}">
        <p14:creationId xmlns:p14="http://schemas.microsoft.com/office/powerpoint/2010/main" val="17415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1407</Words>
  <Application>Microsoft Office PowerPoint</Application>
  <PresentationFormat>Широкоэкранный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Batang</vt:lpstr>
      <vt:lpstr>Arial</vt:lpstr>
      <vt:lpstr>Calibri</vt:lpstr>
      <vt:lpstr>Calibri Light</vt:lpstr>
      <vt:lpstr>Times New Roman</vt:lpstr>
      <vt:lpstr>Тема Office</vt:lpstr>
      <vt:lpstr>Aşağı HDL səviyyəsi - müalicə tələb edirmi? </vt:lpstr>
      <vt:lpstr>            Təqdimatın      planı</vt:lpstr>
      <vt:lpstr>  YSLP -ə diqqət nədən yarandı?  </vt:lpstr>
      <vt:lpstr>     YSLP-in az olması         yüksək koronar risk?</vt:lpstr>
      <vt:lpstr> </vt:lpstr>
      <vt:lpstr>Презентация PowerPoint</vt:lpstr>
      <vt:lpstr>Презентация PowerPoint</vt:lpstr>
      <vt:lpstr>YSLP XS aşağı olmasına nə təsir edə bilər?</vt:lpstr>
      <vt:lpstr>      YSLP XS miqdarını necə yüksəldək(qeyri dərman vasitələri)?</vt:lpstr>
      <vt:lpstr> Çoxlarını  maraqlandıran sual- alkaqol YSLP XS-in miqdarını artırırmı?</vt:lpstr>
      <vt:lpstr>  Hansı hipolipidemik preparatlar YSLP miqdarını artıra bilir?</vt:lpstr>
      <vt:lpstr>            Nikotin turşusu     </vt:lpstr>
      <vt:lpstr>                        Statinlər </vt:lpstr>
      <vt:lpstr>                      Asipimoks  </vt:lpstr>
      <vt:lpstr>                       NİASPAN </vt:lpstr>
      <vt:lpstr>      Fenofibratlar – FIELD tədqiqatının               nəticələri</vt:lpstr>
      <vt:lpstr>YSLP səviyyəsini  yüksəltmək nə qədər effektli müalicədir? Aşağı HDL səviyyəsi –müalicə (xüsusi, ayrıca, spesifik) tələb edirmi?</vt:lpstr>
      <vt:lpstr>     Diqqətinizə görə təşəkkür edirəm!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Coral</dc:creator>
  <cp:lastModifiedBy>Coral</cp:lastModifiedBy>
  <cp:revision>119</cp:revision>
  <dcterms:created xsi:type="dcterms:W3CDTF">2022-12-08T16:15:54Z</dcterms:created>
  <dcterms:modified xsi:type="dcterms:W3CDTF">2022-12-11T03:04:14Z</dcterms:modified>
</cp:coreProperties>
</file>